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E56802-CE27-400C-ABF7-ECBA81213549}" type="datetimeFigureOut">
              <a:rPr lang="en-US" smtClean="0"/>
              <a:pPr/>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E56802-CE27-400C-ABF7-ECBA81213549}" type="datetimeFigureOut">
              <a:rPr lang="en-US" smtClean="0"/>
              <a:pPr/>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E56802-CE27-400C-ABF7-ECBA81213549}" type="datetimeFigureOut">
              <a:rPr lang="en-US" smtClean="0"/>
              <a:pPr/>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E56802-CE27-400C-ABF7-ECBA81213549}" type="datetimeFigureOut">
              <a:rPr lang="en-US" smtClean="0"/>
              <a:pPr/>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E56802-CE27-400C-ABF7-ECBA81213549}" type="datetimeFigureOut">
              <a:rPr lang="en-US" smtClean="0"/>
              <a:pPr/>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E56802-CE27-400C-ABF7-ECBA81213549}" type="datetimeFigureOut">
              <a:rPr lang="en-US" smtClean="0"/>
              <a:pPr/>
              <a:t>2/22/2020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E56802-CE27-400C-ABF7-ECBA81213549}" type="datetimeFigureOut">
              <a:rPr lang="en-US" smtClean="0"/>
              <a:pPr/>
              <a:t>2/22/2020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E56802-CE27-400C-ABF7-ECBA81213549}" type="datetimeFigureOut">
              <a:rPr lang="en-US" smtClean="0"/>
              <a:pPr/>
              <a:t>2/22/2020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56802-CE27-400C-ABF7-ECBA81213549}" type="datetimeFigureOut">
              <a:rPr lang="en-US" smtClean="0"/>
              <a:pPr/>
              <a:t>2/22/2020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E56802-CE27-400C-ABF7-ECBA81213549}" type="datetimeFigureOut">
              <a:rPr lang="en-US" smtClean="0"/>
              <a:pPr/>
              <a:t>2/22/2020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E56802-CE27-400C-ABF7-ECBA81213549}" type="datetimeFigureOut">
              <a:rPr lang="en-US" smtClean="0"/>
              <a:pPr/>
              <a:t>2/22/2020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F8478-B4D5-4BD6-B6E6-1A298A2503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56802-CE27-400C-ABF7-ECBA81213549}" type="datetimeFigureOut">
              <a:rPr lang="en-US" smtClean="0"/>
              <a:pPr/>
              <a:t>2/22/2020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5F8478-B4D5-4BD6-B6E6-1A298A2503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F0"/>
                </a:solidFill>
                <a:latin typeface="Times New Roman" pitchFamily="18" charset="0"/>
                <a:cs typeface="Times New Roman" pitchFamily="18" charset="0"/>
              </a:rPr>
              <a:t>Challenges of Teacher Education in India in 21</a:t>
            </a:r>
            <a:r>
              <a:rPr lang="en-US" b="1" baseline="30000" dirty="0">
                <a:solidFill>
                  <a:srgbClr val="00B0F0"/>
                </a:solidFill>
                <a:latin typeface="Times New Roman" pitchFamily="18" charset="0"/>
                <a:cs typeface="Times New Roman" pitchFamily="18" charset="0"/>
              </a:rPr>
              <a:t>st</a:t>
            </a:r>
            <a:r>
              <a:rPr lang="en-US" b="1" dirty="0">
                <a:solidFill>
                  <a:srgbClr val="00B0F0"/>
                </a:solidFill>
                <a:latin typeface="Times New Roman" pitchFamily="18" charset="0"/>
                <a:cs typeface="Times New Roman" pitchFamily="18" charset="0"/>
              </a:rPr>
              <a:t> Century</a:t>
            </a:r>
            <a:endParaRPr lang="en-US"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362200"/>
            <a:ext cx="8229600" cy="4114800"/>
          </a:xfrm>
        </p:spPr>
        <p:txBody>
          <a:bodyPr>
            <a:normAutofit/>
          </a:bodyPr>
          <a:lstStyle/>
          <a:p>
            <a:pPr algn="ctr">
              <a:buNone/>
            </a:pPr>
            <a:endParaRPr lang="en-US" sz="2000" dirty="0" smtClean="0">
              <a:solidFill>
                <a:srgbClr val="00B050"/>
              </a:solidFill>
              <a:latin typeface="Times New Roman" pitchFamily="18" charset="0"/>
              <a:cs typeface="Times New Roman" pitchFamily="18" charset="0"/>
            </a:endParaRPr>
          </a:p>
          <a:p>
            <a:pPr algn="ctr">
              <a:buNone/>
            </a:pPr>
            <a:r>
              <a:rPr lang="en-US" sz="2400" dirty="0" smtClean="0">
                <a:solidFill>
                  <a:srgbClr val="00B050"/>
                </a:solidFill>
                <a:latin typeface="Times New Roman" pitchFamily="18" charset="0"/>
                <a:cs typeface="Times New Roman" pitchFamily="18" charset="0"/>
              </a:rPr>
              <a:t>Dr. </a:t>
            </a:r>
            <a:r>
              <a:rPr lang="en-US" sz="2400" dirty="0" err="1" smtClean="0">
                <a:solidFill>
                  <a:srgbClr val="00B050"/>
                </a:solidFill>
                <a:latin typeface="Times New Roman" pitchFamily="18" charset="0"/>
                <a:cs typeface="Times New Roman" pitchFamily="18" charset="0"/>
              </a:rPr>
              <a:t>Sanjukta</a:t>
            </a:r>
            <a:r>
              <a:rPr lang="en-US" sz="2400" dirty="0" smtClean="0">
                <a:solidFill>
                  <a:srgbClr val="00B050"/>
                </a:solidFill>
                <a:latin typeface="Times New Roman" pitchFamily="18" charset="0"/>
                <a:cs typeface="Times New Roman" pitchFamily="18" charset="0"/>
              </a:rPr>
              <a:t> </a:t>
            </a:r>
            <a:r>
              <a:rPr lang="en-US" sz="2400" dirty="0" err="1" smtClean="0">
                <a:solidFill>
                  <a:srgbClr val="00B050"/>
                </a:solidFill>
                <a:latin typeface="Times New Roman" pitchFamily="18" charset="0"/>
                <a:cs typeface="Times New Roman" pitchFamily="18" charset="0"/>
              </a:rPr>
              <a:t>Padhi</a:t>
            </a:r>
            <a:endParaRPr lang="en-US" sz="2400" dirty="0" smtClean="0">
              <a:solidFill>
                <a:srgbClr val="00B050"/>
              </a:solidFill>
              <a:latin typeface="Times New Roman" pitchFamily="18" charset="0"/>
              <a:cs typeface="Times New Roman" pitchFamily="18" charset="0"/>
            </a:endParaRPr>
          </a:p>
          <a:p>
            <a:pPr algn="ctr">
              <a:buNone/>
            </a:pPr>
            <a:r>
              <a:rPr lang="en-US" sz="2400" dirty="0" smtClean="0">
                <a:solidFill>
                  <a:srgbClr val="00B050"/>
                </a:solidFill>
                <a:latin typeface="Times New Roman" pitchFamily="18" charset="0"/>
                <a:cs typeface="Times New Roman" pitchFamily="18" charset="0"/>
              </a:rPr>
              <a:t>Assistant Professor in </a:t>
            </a:r>
            <a:r>
              <a:rPr lang="en-US" sz="2400" err="1" smtClean="0">
                <a:solidFill>
                  <a:srgbClr val="00B050"/>
                </a:solidFill>
                <a:latin typeface="Times New Roman" pitchFamily="18" charset="0"/>
                <a:cs typeface="Times New Roman" pitchFamily="18" charset="0"/>
              </a:rPr>
              <a:t>Psychology</a:t>
            </a:r>
            <a:r>
              <a:rPr lang="en-US" sz="2400" smtClean="0">
                <a:solidFill>
                  <a:srgbClr val="00B050"/>
                </a:solidFill>
                <a:latin typeface="Times New Roman" pitchFamily="18" charset="0"/>
                <a:cs typeface="Times New Roman" pitchFamily="18" charset="0"/>
              </a:rPr>
              <a:t>,</a:t>
            </a:r>
          </a:p>
          <a:p>
            <a:pPr algn="ctr">
              <a:buNone/>
            </a:pPr>
            <a:r>
              <a:rPr lang="en-US" sz="2400" smtClean="0">
                <a:solidFill>
                  <a:srgbClr val="00B050"/>
                </a:solidFill>
                <a:latin typeface="Times New Roman" pitchFamily="18" charset="0"/>
                <a:cs typeface="Times New Roman" pitchFamily="18" charset="0"/>
              </a:rPr>
              <a:t>G.M.University,Sambalpur</a:t>
            </a:r>
            <a:endParaRPr lang="en-US" sz="2400" dirty="0">
              <a:solidFill>
                <a:srgbClr val="00B05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numCol="1">
            <a:normAutofit/>
          </a:bodyPr>
          <a:lstStyle/>
          <a:p>
            <a:pPr algn="ctr">
              <a:buNone/>
            </a:pPr>
            <a:endParaRPr lang="en-US" i="1" dirty="0" smtClean="0">
              <a:solidFill>
                <a:srgbClr val="C00000"/>
              </a:solidFill>
              <a:latin typeface="Times New Roman" pitchFamily="18" charset="0"/>
              <a:cs typeface="Times New Roman" pitchFamily="18" charset="0"/>
            </a:endParaRPr>
          </a:p>
          <a:p>
            <a:pPr algn="ctr">
              <a:buNone/>
            </a:pPr>
            <a:endParaRPr lang="en-US" i="1" dirty="0">
              <a:solidFill>
                <a:srgbClr val="C00000"/>
              </a:solidFill>
              <a:latin typeface="Times New Roman" pitchFamily="18" charset="0"/>
              <a:cs typeface="Times New Roman" pitchFamily="18" charset="0"/>
            </a:endParaRPr>
          </a:p>
          <a:p>
            <a:pPr algn="ctr">
              <a:buNone/>
            </a:pPr>
            <a:r>
              <a:rPr lang="en-US" i="1" dirty="0" smtClean="0">
                <a:solidFill>
                  <a:srgbClr val="C00000"/>
                </a:solidFill>
                <a:latin typeface="Times New Roman" pitchFamily="18" charset="0"/>
                <a:cs typeface="Times New Roman" pitchFamily="18" charset="0"/>
              </a:rPr>
              <a:t>Teaching is the only Profession which creates </a:t>
            </a:r>
          </a:p>
          <a:p>
            <a:pPr algn="ctr">
              <a:buNone/>
            </a:pPr>
            <a:r>
              <a:rPr lang="en-US" i="1" dirty="0" smtClean="0">
                <a:solidFill>
                  <a:srgbClr val="C00000"/>
                </a:solidFill>
                <a:latin typeface="Times New Roman" pitchFamily="18" charset="0"/>
                <a:cs typeface="Times New Roman" pitchFamily="18" charset="0"/>
              </a:rPr>
              <a:t>other professions</a:t>
            </a:r>
            <a:endParaRPr lang="en-US" i="1" dirty="0">
              <a:solidFill>
                <a:srgbClr val="C0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sz="2800" dirty="0" smtClean="0">
              <a:latin typeface="Times New Roman" pitchFamily="18" charset="0"/>
              <a:cs typeface="Times New Roman" pitchFamily="18" charset="0"/>
            </a:endParaRPr>
          </a:p>
          <a:p>
            <a:pPr algn="ctr">
              <a:buNone/>
            </a:pPr>
            <a:endParaRPr lang="en-US" sz="2800" dirty="0">
              <a:latin typeface="Times New Roman" pitchFamily="18" charset="0"/>
              <a:cs typeface="Times New Roman" pitchFamily="18" charset="0"/>
            </a:endParaRPr>
          </a:p>
          <a:p>
            <a:pPr algn="ctr">
              <a:buNone/>
            </a:pPr>
            <a:r>
              <a:rPr lang="en-US" sz="2400" dirty="0" smtClean="0">
                <a:latin typeface="Times New Roman" pitchFamily="18" charset="0"/>
                <a:cs typeface="Times New Roman" pitchFamily="18" charset="0"/>
              </a:rPr>
              <a:t>Our </a:t>
            </a:r>
            <a:r>
              <a:rPr lang="en-US" sz="2400" dirty="0">
                <a:latin typeface="Times New Roman" pitchFamily="18" charset="0"/>
                <a:cs typeface="Times New Roman" pitchFamily="18" charset="0"/>
              </a:rPr>
              <a:t>present teacher education </a:t>
            </a:r>
            <a:r>
              <a:rPr lang="en-US" sz="2400" dirty="0" err="1">
                <a:latin typeface="Times New Roman" pitchFamily="18" charset="0"/>
                <a:cs typeface="Times New Roman" pitchFamily="18" charset="0"/>
              </a:rPr>
              <a:t>programme</a:t>
            </a:r>
            <a:r>
              <a:rPr lang="en-US" sz="2400" dirty="0">
                <a:latin typeface="Times New Roman" pitchFamily="18" charset="0"/>
                <a:cs typeface="Times New Roman" pitchFamily="18" charset="0"/>
              </a:rPr>
              <a:t> must be capable enough to cater to the needs of the 21</a:t>
            </a:r>
            <a:r>
              <a:rPr lang="en-US" sz="2400" baseline="30000" dirty="0">
                <a:latin typeface="Times New Roman" pitchFamily="18" charset="0"/>
                <a:cs typeface="Times New Roman" pitchFamily="18" charset="0"/>
              </a:rPr>
              <a:t>st</a:t>
            </a:r>
            <a:r>
              <a:rPr lang="en-US" sz="2400" dirty="0">
                <a:latin typeface="Times New Roman" pitchFamily="18" charset="0"/>
                <a:cs typeface="Times New Roman" pitchFamily="18" charset="0"/>
              </a:rPr>
              <a:t> century learners who are a self directed learner</a:t>
            </a:r>
            <a:r>
              <a:rPr lang="en-US" sz="24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B0F0"/>
                </a:solidFill>
                <a:latin typeface="Times New Roman" pitchFamily="18" charset="0"/>
                <a:cs typeface="Times New Roman" pitchFamily="18" charset="0"/>
              </a:rPr>
              <a:t>Challenges:</a:t>
            </a:r>
            <a:r>
              <a:rPr lang="en-US" sz="2800" dirty="0" smtClean="0">
                <a:solidFill>
                  <a:srgbClr val="00B0F0"/>
                </a:solidFill>
              </a:rPr>
              <a:t/>
            </a:r>
            <a:br>
              <a:rPr lang="en-US" sz="2800" dirty="0" smtClean="0">
                <a:solidFill>
                  <a:srgbClr val="00B0F0"/>
                </a:solidFill>
              </a:rPr>
            </a:br>
            <a:endParaRPr lang="en-US" sz="2800" dirty="0">
              <a:solidFill>
                <a:srgbClr val="00B0F0"/>
              </a:solidFill>
            </a:endParaRPr>
          </a:p>
        </p:txBody>
      </p:sp>
      <p:sp>
        <p:nvSpPr>
          <p:cNvPr id="3" name="Content Placeholder 2"/>
          <p:cNvSpPr>
            <a:spLocks noGrp="1"/>
          </p:cNvSpPr>
          <p:nvPr>
            <p:ph idx="1"/>
          </p:nvPr>
        </p:nvSpPr>
        <p:spPr/>
        <p:txBody>
          <a:bodyPr>
            <a:normAutofit/>
          </a:bodyPr>
          <a:lstStyle/>
          <a:p>
            <a:r>
              <a:rPr lang="en-US" sz="2800" b="1" dirty="0">
                <a:latin typeface="Times New Roman" pitchFamily="18" charset="0"/>
                <a:cs typeface="Times New Roman" pitchFamily="18" charset="0"/>
              </a:rPr>
              <a:t>Curricular Issues:</a:t>
            </a:r>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Attitudinal Issues: </a:t>
            </a:r>
            <a:endParaRPr lang="en-US" sz="2800" b="1"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Quality Issues: </a:t>
            </a:r>
            <a:endParaRPr lang="en-US" sz="2800" b="1"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Social Issues</a:t>
            </a:r>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Administrative Issues:</a:t>
            </a:r>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Internship Issues: </a:t>
            </a:r>
            <a:endParaRPr lang="en-US" sz="2800" b="1" dirty="0" smtClean="0">
              <a:latin typeface="Times New Roman" pitchFamily="18" charset="0"/>
              <a:cs typeface="Times New Roman" pitchFamily="18" charset="0"/>
            </a:endParaRPr>
          </a:p>
          <a:p>
            <a:r>
              <a:rPr lang="en-US" sz="2800" b="1" dirty="0">
                <a:latin typeface="Times New Roman" pitchFamily="18" charset="0"/>
                <a:cs typeface="Times New Roman" pitchFamily="18" charset="0"/>
              </a:rPr>
              <a:t>Research Issues: </a:t>
            </a:r>
            <a:endParaRPr lang="en-US"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00B0F0"/>
                </a:solidFill>
                <a:latin typeface="Times New Roman" pitchFamily="18" charset="0"/>
                <a:cs typeface="Times New Roman" pitchFamily="18" charset="0"/>
              </a:rPr>
              <a:t>Remedial Measures: </a:t>
            </a:r>
            <a:r>
              <a:rPr lang="en-US" sz="2800" dirty="0">
                <a:solidFill>
                  <a:srgbClr val="00B0F0"/>
                </a:solidFill>
                <a:latin typeface="Times New Roman" pitchFamily="18" charset="0"/>
                <a:cs typeface="Times New Roman" pitchFamily="18" charset="0"/>
              </a:rPr>
              <a:t/>
            </a:r>
            <a:br>
              <a:rPr lang="en-US" sz="2800" dirty="0">
                <a:solidFill>
                  <a:srgbClr val="00B0F0"/>
                </a:solidFill>
                <a:latin typeface="Times New Roman" pitchFamily="18" charset="0"/>
                <a:cs typeface="Times New Roman" pitchFamily="18" charset="0"/>
              </a:rPr>
            </a:br>
            <a:endParaRPr lang="en-US" sz="2800"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buNone/>
            </a:pPr>
            <a:r>
              <a:rPr lang="en-US" dirty="0"/>
              <a:t>1. </a:t>
            </a:r>
            <a:r>
              <a:rPr lang="en-US" dirty="0">
                <a:latin typeface="Times New Roman" pitchFamily="18" charset="0"/>
                <a:cs typeface="Times New Roman" pitchFamily="18" charset="0"/>
              </a:rPr>
              <a:t>The curriculum must be reviewed regularly considering the changing needs, aspiration and demands of the society. Due wastage should be given to various problems in the society and their remedies for building a better society. Provisions for more co curricular activities should be there in the curriculum to make our prospective teaches truly all-rounder.</a:t>
            </a:r>
          </a:p>
          <a:p>
            <a:pPr>
              <a:buNone/>
            </a:pPr>
            <a:r>
              <a:rPr lang="en-US" dirty="0">
                <a:latin typeface="Times New Roman" pitchFamily="18" charset="0"/>
                <a:cs typeface="Times New Roman" pitchFamily="18" charset="0"/>
              </a:rPr>
              <a:t>2. There should be adequate provisions to attract more and more meritorious and intelligent students to teaching profession.</a:t>
            </a:r>
          </a:p>
          <a:p>
            <a:pPr>
              <a:buNone/>
            </a:pPr>
            <a:r>
              <a:rPr lang="en-US" dirty="0">
                <a:latin typeface="Times New Roman" pitchFamily="18" charset="0"/>
                <a:cs typeface="Times New Roman" pitchFamily="18" charset="0"/>
              </a:rPr>
              <a:t>3. The regulatory bodies should be more vigilant in respect of selection of teachers, teacher trainees and provision of better infrastructural facilities for enhancing the quality of teacher education.</a:t>
            </a:r>
          </a:p>
          <a:p>
            <a:pPr>
              <a:buNone/>
            </a:pPr>
            <a:r>
              <a:rPr lang="en-US" dirty="0">
                <a:latin typeface="Times New Roman" pitchFamily="18" charset="0"/>
                <a:cs typeface="Times New Roman" pitchFamily="18" charset="0"/>
              </a:rPr>
              <a:t>4. All major social issues must find due place in our teacher education curriculum so as to live harmoniously and peacefully in the society.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buNone/>
            </a:pPr>
            <a:r>
              <a:rPr lang="en-US" sz="3100" dirty="0" smtClean="0">
                <a:latin typeface="Times New Roman" pitchFamily="18" charset="0"/>
                <a:cs typeface="Times New Roman" pitchFamily="18" charset="0"/>
              </a:rPr>
              <a:t>5. There must be a proper coordination among all the statutory bodies relating to teacher education. Moreover, there is an urgent need to establish a strong rapport with school education system with teacher education.</a:t>
            </a:r>
          </a:p>
          <a:p>
            <a:pPr>
              <a:buNone/>
            </a:pPr>
            <a:r>
              <a:rPr lang="en-US" sz="3100" dirty="0" smtClean="0">
                <a:latin typeface="Times New Roman" pitchFamily="18" charset="0"/>
                <a:cs typeface="Times New Roman" pitchFamily="18" charset="0"/>
              </a:rPr>
              <a:t>6. Sufficient time provisions should be there for the prospective teachers for internship. There should be a close rapport and coordination between school and teacher education institutions.</a:t>
            </a:r>
          </a:p>
          <a:p>
            <a:pPr>
              <a:buNone/>
            </a:pPr>
            <a:r>
              <a:rPr lang="en-US" sz="3100" dirty="0" smtClean="0">
                <a:latin typeface="Times New Roman" pitchFamily="18" charset="0"/>
                <a:cs typeface="Times New Roman" pitchFamily="18" charset="0"/>
              </a:rPr>
              <a:t>7. Research in the field of teacher education must be encouraged to find out new methods and innovative practices. Besides adequate facilities should be provided for teacher educators to attain workshops, seminars, symposiums, refresher courses for their professional growth. The government at national as well as at state level should pay due attention and encourage the community, NGOs.etc for the overall development of teacher </a:t>
            </a:r>
            <a:r>
              <a:rPr lang="en-US" sz="3100" dirty="0" err="1" smtClean="0">
                <a:latin typeface="Times New Roman" pitchFamily="18" charset="0"/>
                <a:cs typeface="Times New Roman" pitchFamily="18" charset="0"/>
              </a:rPr>
              <a:t>programme</a:t>
            </a:r>
            <a:r>
              <a:rPr lang="en-US" sz="3100" dirty="0" smtClean="0">
                <a:latin typeface="Times New Roman" pitchFamily="18" charset="0"/>
                <a:cs typeface="Times New Roman" pitchFamily="18" charset="0"/>
              </a:rPr>
              <a:t> in the country.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0070C0"/>
                </a:solidFill>
                <a:latin typeface="Times New Roman" pitchFamily="18" charset="0"/>
                <a:cs typeface="Times New Roman" pitchFamily="18" charset="0"/>
              </a:rPr>
              <a:t>Lets Conclude…..</a:t>
            </a:r>
            <a:endParaRPr lang="en-US" sz="28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200" dirty="0" smtClean="0">
                <a:latin typeface="Times New Roman" pitchFamily="18" charset="0"/>
                <a:cs typeface="Times New Roman" pitchFamily="18" charset="0"/>
              </a:rPr>
              <a:t>    </a:t>
            </a:r>
          </a:p>
          <a:p>
            <a:pPr>
              <a:buNone/>
            </a:pPr>
            <a:endParaRPr lang="en-US" sz="2200" dirty="0">
              <a:latin typeface="Times New Roman" pitchFamily="18" charset="0"/>
              <a:cs typeface="Times New Roman" pitchFamily="18" charset="0"/>
            </a:endParaRPr>
          </a:p>
          <a:p>
            <a:pPr algn="just">
              <a:buNone/>
            </a:pPr>
            <a:r>
              <a:rPr lang="en-US" sz="2200" dirty="0" smtClean="0">
                <a:solidFill>
                  <a:srgbClr val="C00000"/>
                </a:solidFill>
                <a:latin typeface="Times New Roman" pitchFamily="18" charset="0"/>
                <a:cs typeface="Times New Roman" pitchFamily="18" charset="0"/>
              </a:rPr>
              <a:t>    </a:t>
            </a:r>
            <a:r>
              <a:rPr lang="en-US" sz="2200" dirty="0" smtClean="0">
                <a:latin typeface="Times New Roman" pitchFamily="18" charset="0"/>
                <a:cs typeface="Times New Roman" pitchFamily="18" charset="0"/>
              </a:rPr>
              <a:t>Teacher </a:t>
            </a:r>
            <a:r>
              <a:rPr lang="en-US" sz="2200" dirty="0">
                <a:latin typeface="Times New Roman" pitchFamily="18" charset="0"/>
                <a:cs typeface="Times New Roman" pitchFamily="18" charset="0"/>
              </a:rPr>
              <a:t>education is an integral part of our whole educational system. It is said that ‘Teaching is the only profession which creates other professions’. Considering this vital fact our teacher education needs to undergo sea change in keeping pace with present demand of the society. Of course there is a lot of progress and development in this field but still miles to go to revamp and redesign our teacher education system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a:p>
          <a:p>
            <a:pPr algn="ctr">
              <a:buNone/>
            </a:pPr>
            <a:r>
              <a:rPr lang="en-US" dirty="0" smtClean="0">
                <a:solidFill>
                  <a:srgbClr val="00B0F0"/>
                </a:solidFill>
                <a:latin typeface="Algerian" pitchFamily="82" charset="0"/>
              </a:rPr>
              <a:t>Thank You </a:t>
            </a:r>
          </a:p>
          <a:p>
            <a:pPr algn="ctr">
              <a:buNone/>
            </a:pPr>
            <a:r>
              <a:rPr lang="en-US" dirty="0" smtClean="0">
                <a:solidFill>
                  <a:srgbClr val="00B0F0"/>
                </a:solidFill>
                <a:latin typeface="Algerian" pitchFamily="82" charset="0"/>
              </a:rPr>
              <a:t>and </a:t>
            </a:r>
          </a:p>
          <a:p>
            <a:pPr algn="ctr">
              <a:buNone/>
            </a:pPr>
            <a:r>
              <a:rPr lang="en-US" dirty="0" err="1" smtClean="0">
                <a:solidFill>
                  <a:srgbClr val="00B0F0"/>
                </a:solidFill>
                <a:latin typeface="Algerian" pitchFamily="82" charset="0"/>
              </a:rPr>
              <a:t>Namaskar</a:t>
            </a:r>
            <a:endParaRPr lang="en-US" dirty="0" smtClean="0">
              <a:solidFill>
                <a:srgbClr val="00B0F0"/>
              </a:solidFill>
              <a:latin typeface="Algerian" pitchFamily="8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446</Words>
  <Application>Microsoft Office PowerPoint</Application>
  <PresentationFormat>On-screen Show (4:3)</PresentationFormat>
  <Paragraphs>37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Challenges of Teacher Education in India in 21st Century</vt:lpstr>
      <vt:lpstr>Slide 2</vt:lpstr>
      <vt:lpstr>Slide 3</vt:lpstr>
      <vt:lpstr>Challenges: </vt:lpstr>
      <vt:lpstr>Remedial Measures:  </vt:lpstr>
      <vt:lpstr>Slide 6</vt:lpstr>
      <vt:lpstr>Lets Conclude…..</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of Teacher Education in India in 21st Century</dc:title>
  <dc:creator>MAMUN</dc:creator>
  <cp:lastModifiedBy>MAMUN</cp:lastModifiedBy>
  <cp:revision>13</cp:revision>
  <dcterms:created xsi:type="dcterms:W3CDTF">2020-02-16T11:21:18Z</dcterms:created>
  <dcterms:modified xsi:type="dcterms:W3CDTF">2020-02-22T17:25:28Z</dcterms:modified>
</cp:coreProperties>
</file>